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82" r:id="rId8"/>
    <p:sldId id="284" r:id="rId9"/>
    <p:sldId id="278" r:id="rId10"/>
    <p:sldId id="263" r:id="rId11"/>
    <p:sldId id="271" r:id="rId12"/>
    <p:sldId id="270" r:id="rId13"/>
    <p:sldId id="269" r:id="rId14"/>
    <p:sldId id="281" r:id="rId15"/>
    <p:sldId id="283" r:id="rId16"/>
    <p:sldId id="277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94759"/>
  </p:normalViewPr>
  <p:slideViewPr>
    <p:cSldViewPr snapToGrid="0">
      <p:cViewPr varScale="1">
        <p:scale>
          <a:sx n="143" d="100"/>
          <a:sy n="143" d="100"/>
        </p:scale>
        <p:origin x="11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A8F694-961F-3D60-D900-452DDDE4C74B}"/>
              </a:ext>
            </a:extLst>
          </p:cNvPr>
          <p:cNvSpPr txBox="1"/>
          <p:nvPr/>
        </p:nvSpPr>
        <p:spPr>
          <a:xfrm>
            <a:off x="6879771" y="979714"/>
            <a:ext cx="473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uses relative abundance at the system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D1920-7880-673F-A23C-F7059A59620C}"/>
              </a:ext>
            </a:extLst>
          </p:cNvPr>
          <p:cNvSpPr txBox="1"/>
          <p:nvPr/>
        </p:nvSpPr>
        <p:spPr>
          <a:xfrm>
            <a:off x="9489407" y="5582530"/>
            <a:ext cx="229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abundance doesn’t necessarily drive sale or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89" y="3576039"/>
            <a:ext cx="4113197" cy="308387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68F9991-C171-0B68-0846-24E13F3F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8" y="162915"/>
            <a:ext cx="4296940" cy="3542236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164C9C8-6800-452C-362C-0AEDDA131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8" y="3564665"/>
            <a:ext cx="4113196" cy="33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3B065-8819-29C8-B5D1-E205C49CAFF3}"/>
              </a:ext>
            </a:extLst>
          </p:cNvPr>
          <p:cNvSpPr txBox="1"/>
          <p:nvPr/>
        </p:nvSpPr>
        <p:spPr>
          <a:xfrm>
            <a:off x="4766437" y="3976484"/>
            <a:ext cx="7425561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Is this a small fish effect? </a:t>
            </a:r>
          </a:p>
          <a:p>
            <a:r>
              <a:rPr lang="en-US" dirty="0"/>
              <a:t>Yellow (high RDA) means whatever the last nutrient is (</a:t>
            </a:r>
            <a:r>
              <a:rPr lang="en-US" dirty="0" err="1"/>
              <a:t>VitA</a:t>
            </a:r>
            <a:r>
              <a:rPr lang="en-US" dirty="0"/>
              <a:t> or calcium (small fish)</a:t>
            </a:r>
          </a:p>
          <a:p>
            <a:endParaRPr lang="en-US" dirty="0"/>
          </a:p>
          <a:p>
            <a:r>
              <a:rPr lang="en-US" dirty="0"/>
              <a:t>We wanted to weight the RDAs by relative abundance, but within which portfolio level? These are weighted by household-level </a:t>
            </a:r>
            <a:r>
              <a:rPr lang="en-US" i="1" dirty="0"/>
              <a:t>catch</a:t>
            </a:r>
            <a:r>
              <a:rPr lang="en-US" dirty="0"/>
              <a:t> portfolio. Need to think more about the implications of this.</a:t>
            </a:r>
          </a:p>
          <a:p>
            <a:r>
              <a:rPr lang="en-US" dirty="0"/>
              <a:t>Low-RDA fish are obscured by high-RDA fish. Sorting differently doesn’t help much, but highlights that there are many low-RDA fish along the X axis. </a:t>
            </a:r>
          </a:p>
          <a:p>
            <a:r>
              <a:rPr lang="en-US" dirty="0"/>
              <a:t>Maybe this should be plotted at a higher level (e.g. CFR?)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9CC915E-2A12-B196-CF76-B30276C4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1" y="-28500"/>
            <a:ext cx="3857710" cy="315829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2AD5E11-0D37-D250-0B00-DD1866F1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1" y="3449072"/>
            <a:ext cx="3857710" cy="31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67B10-69FF-277E-9EB0-278FD6844276}"/>
              </a:ext>
            </a:extLst>
          </p:cNvPr>
          <p:cNvSpPr txBox="1"/>
          <p:nvPr/>
        </p:nvSpPr>
        <p:spPr>
          <a:xfrm>
            <a:off x="98474" y="154745"/>
            <a:ext cx="851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Question: Does species abundance matter for the decision between selling and eating?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514DAE5-1D9D-8A49-47A6-E684360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02" y="1334320"/>
            <a:ext cx="4113196" cy="332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E3D3B-1CA2-62C8-6B5C-8BB55831DBAA}"/>
              </a:ext>
            </a:extLst>
          </p:cNvPr>
          <p:cNvSpPr txBox="1"/>
          <p:nvPr/>
        </p:nvSpPr>
        <p:spPr>
          <a:xfrm>
            <a:off x="8277014" y="606033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household catch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FB3C-E69A-6CD4-3D49-C4F6B6B0ADA3}"/>
              </a:ext>
            </a:extLst>
          </p:cNvPr>
          <p:cNvSpPr txBox="1"/>
          <p:nvPr/>
        </p:nvSpPr>
        <p:spPr>
          <a:xfrm>
            <a:off x="4184496" y="739158"/>
            <a:ext cx="28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CFR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7A29CDA-4CC5-AB47-11AF-9F7C65E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319"/>
            <a:ext cx="4113196" cy="331118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C5FF984-3247-4CB2-31DE-EA7ECD6C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98" y="1334319"/>
            <a:ext cx="4038500" cy="3329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B27029-A258-0D7D-5B7B-9A99CCB4722E}"/>
              </a:ext>
            </a:extLst>
          </p:cNvPr>
          <p:cNvSpPr txBox="1"/>
          <p:nvPr/>
        </p:nvSpPr>
        <p:spPr>
          <a:xfrm>
            <a:off x="233602" y="610657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the system</a:t>
            </a:r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62A60E6-CF88-F003-0189-0DDCC710B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392" y="4465909"/>
            <a:ext cx="2921828" cy="2392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555AFD-BBCA-FE58-DF60-B9E5927F7B8E}"/>
              </a:ext>
            </a:extLst>
          </p:cNvPr>
          <p:cNvSpPr txBox="1"/>
          <p:nvPr/>
        </p:nvSpPr>
        <p:spPr>
          <a:xfrm>
            <a:off x="233602" y="4868649"/>
            <a:ext cx="3238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abundant species appear to be eaten more than sold. Scatter plots may not tell whole story.</a:t>
            </a:r>
          </a:p>
          <a:p>
            <a:r>
              <a:rPr lang="en-US" dirty="0"/>
              <a:t>Next slide unpacks this further.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B80400C-4517-7C49-E2E6-86C9C340C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472" y="4465909"/>
            <a:ext cx="2899229" cy="23968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152A08-BE38-A7BB-98AD-9DA066E27266}"/>
              </a:ext>
            </a:extLst>
          </p:cNvPr>
          <p:cNvSpPr txBox="1"/>
          <p:nvPr/>
        </p:nvSpPr>
        <p:spPr>
          <a:xfrm>
            <a:off x="7079495" y="4868649"/>
            <a:ext cx="94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as above, but with reverse sorting so high abundance is more visible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0CF44-455C-DD03-6CCD-E6DD288D79E8}"/>
              </a:ext>
            </a:extLst>
          </p:cNvPr>
          <p:cNvSpPr txBox="1"/>
          <p:nvPr/>
        </p:nvSpPr>
        <p:spPr>
          <a:xfrm>
            <a:off x="11148220" y="4868649"/>
            <a:ext cx="94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Same as above, but with reverse sorting so high abundance is more visible</a:t>
            </a:r>
          </a:p>
        </p:txBody>
      </p:sp>
    </p:spTree>
    <p:extLst>
      <p:ext uri="{BB962C8B-B14F-4D97-AF65-F5344CB8AC3E}">
        <p14:creationId xmlns:p14="http://schemas.microsoft.com/office/powerpoint/2010/main" val="304880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67B10-69FF-277E-9EB0-278FD6844276}"/>
              </a:ext>
            </a:extLst>
          </p:cNvPr>
          <p:cNvSpPr txBox="1"/>
          <p:nvPr/>
        </p:nvSpPr>
        <p:spPr>
          <a:xfrm>
            <a:off x="98474" y="154745"/>
            <a:ext cx="851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Question: Does species abundance matter for the decision between selling and eating?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E3D3B-1CA2-62C8-6B5C-8BB55831DBAA}"/>
              </a:ext>
            </a:extLst>
          </p:cNvPr>
          <p:cNvSpPr txBox="1"/>
          <p:nvPr/>
        </p:nvSpPr>
        <p:spPr>
          <a:xfrm>
            <a:off x="8277014" y="606033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household catch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FB3C-E69A-6CD4-3D49-C4F6B6B0ADA3}"/>
              </a:ext>
            </a:extLst>
          </p:cNvPr>
          <p:cNvSpPr txBox="1"/>
          <p:nvPr/>
        </p:nvSpPr>
        <p:spPr>
          <a:xfrm>
            <a:off x="4184496" y="739158"/>
            <a:ext cx="28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CFR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27029-A258-0D7D-5B7B-9A99CCB4722E}"/>
              </a:ext>
            </a:extLst>
          </p:cNvPr>
          <p:cNvSpPr txBox="1"/>
          <p:nvPr/>
        </p:nvSpPr>
        <p:spPr>
          <a:xfrm>
            <a:off x="233602" y="610657"/>
            <a:ext cx="2871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abundance in the system</a:t>
            </a: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A99B5A65-358B-7636-4E8E-424BB25B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" y="1334319"/>
            <a:ext cx="2721429" cy="2190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1A799E-E8AD-C58D-C931-144BE2D3AEBE}"/>
              </a:ext>
            </a:extLst>
          </p:cNvPr>
          <p:cNvSpPr txBox="1"/>
          <p:nvPr/>
        </p:nvSpPr>
        <p:spPr>
          <a:xfrm>
            <a:off x="342462" y="3602438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-0.107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ABFC5BF-D5C7-9335-31E9-52247BA1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3" y="4433435"/>
            <a:ext cx="2676799" cy="219078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02DAE3A-2E1E-E997-FB27-A0B42F3E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37" y="4433434"/>
            <a:ext cx="2693468" cy="219078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31CF32D-8696-7881-F0AB-FE9D325A3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028" y="1252364"/>
            <a:ext cx="2749160" cy="2272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CB4E22-0369-A8FA-2349-3A37CBB18926}"/>
              </a:ext>
            </a:extLst>
          </p:cNvPr>
          <p:cNvSpPr txBox="1"/>
          <p:nvPr/>
        </p:nvSpPr>
        <p:spPr>
          <a:xfrm>
            <a:off x="4228658" y="3602438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-0.129</a:t>
            </a:r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71773849-28D6-273A-5CFA-D7F9B961D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583" y="4433435"/>
            <a:ext cx="2680138" cy="21907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091A5D-58E2-71D8-818D-D9B7B6D44A88}"/>
              </a:ext>
            </a:extLst>
          </p:cNvPr>
          <p:cNvSpPr txBox="1"/>
          <p:nvPr/>
        </p:nvSpPr>
        <p:spPr>
          <a:xfrm>
            <a:off x="8328507" y="3602437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Spearman correlation coefficient between abundance and share eaten =  -0.275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D0B43A-FE1A-6E77-8474-F56E8087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320" y="1251790"/>
            <a:ext cx="2871206" cy="2350647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C2211F35-9720-DD9C-2BE9-7BFA50D09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489" y="3352934"/>
            <a:ext cx="7796233" cy="6362943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A9FFC8FE-76F0-4748-BE78-E671C9437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198" y="535006"/>
            <a:ext cx="444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Sebastian’s thoughts 20220929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Nestedness</a:t>
            </a:r>
            <a:r>
              <a:rPr lang="en-US" dirty="0"/>
              <a:t> is a method</a:t>
            </a:r>
          </a:p>
          <a:p>
            <a:r>
              <a:rPr lang="en-US" dirty="0"/>
              <a:t>Filtering is a process</a:t>
            </a:r>
          </a:p>
          <a:p>
            <a:r>
              <a:rPr lang="en-US" dirty="0"/>
              <a:t>Framing should be around filtering, with </a:t>
            </a:r>
            <a:r>
              <a:rPr lang="en-US" dirty="0" err="1"/>
              <a:t>nestedness</a:t>
            </a:r>
            <a:r>
              <a:rPr lang="en-US" dirty="0"/>
              <a:t> as a tool that we might use to understand it</a:t>
            </a:r>
          </a:p>
          <a:p>
            <a:r>
              <a:rPr lang="en-US"/>
              <a:t>“Community assembly to understand the filters that apply from fish available in the environment to fish available on people’s plates”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991FC-6E9E-E4C1-9556-29C90FB34EEF}"/>
              </a:ext>
            </a:extLst>
          </p:cNvPr>
          <p:cNvSpPr txBox="1"/>
          <p:nvPr/>
        </p:nvSpPr>
        <p:spPr>
          <a:xfrm>
            <a:off x="6096000" y="1306286"/>
            <a:ext cx="389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code by CFR type, maybe CFR size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3AEA-5493-3410-E747-C66F38D76EA1}"/>
              </a:ext>
            </a:extLst>
          </p:cNvPr>
          <p:cNvSpPr txBox="1"/>
          <p:nvPr/>
        </p:nvSpPr>
        <p:spPr>
          <a:xfrm>
            <a:off x="5606143" y="3466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point: </a:t>
            </a:r>
          </a:p>
          <a:p>
            <a:r>
              <a:rPr lang="en-US" dirty="0"/>
              <a:t>Sold species are selective. </a:t>
            </a:r>
          </a:p>
          <a:p>
            <a:r>
              <a:rPr lang="en-US" dirty="0"/>
              <a:t>Catch and consumption are in lock step. Much accounting includes only sold, which isn't as linked to what is in the ecosystem. </a:t>
            </a:r>
            <a:r>
              <a:rPr lang="en-US" dirty="0" err="1"/>
              <a:t>Disprefered</a:t>
            </a:r>
            <a:r>
              <a:rPr lang="en-US" dirty="0"/>
              <a:t> sale species are underrecognized</a:t>
            </a:r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A23FAFFD-03AC-2440-D0FA-DE52A9D6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3" y="1152996"/>
            <a:ext cx="5515109" cy="4551907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744731-8873-3514-3172-B52C8C1F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40" y="1152995"/>
            <a:ext cx="5963725" cy="44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2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0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 graphs and notes…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32507</TotalTime>
  <Words>612</Words>
  <Application>Microsoft Macintosh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 graphs and notes…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Sebastian’s thoughts 20220929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15</cp:revision>
  <dcterms:created xsi:type="dcterms:W3CDTF">2022-08-30T17:46:00Z</dcterms:created>
  <dcterms:modified xsi:type="dcterms:W3CDTF">2022-10-15T12:34:59Z</dcterms:modified>
</cp:coreProperties>
</file>